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98" r:id="rId7"/>
    <p:sldId id="261" r:id="rId8"/>
    <p:sldId id="263" r:id="rId9"/>
    <p:sldId id="262" r:id="rId10"/>
    <p:sldId id="264" r:id="rId11"/>
    <p:sldId id="282" r:id="rId12"/>
    <p:sldId id="295" r:id="rId13"/>
    <p:sldId id="299" r:id="rId14"/>
    <p:sldId id="285" r:id="rId15"/>
    <p:sldId id="286" r:id="rId16"/>
    <p:sldId id="312" r:id="rId17"/>
    <p:sldId id="291" r:id="rId18"/>
    <p:sldId id="310" r:id="rId19"/>
    <p:sldId id="311" r:id="rId20"/>
    <p:sldId id="313" r:id="rId21"/>
    <p:sldId id="329" r:id="rId22"/>
    <p:sldId id="306" r:id="rId23"/>
    <p:sldId id="304" r:id="rId24"/>
    <p:sldId id="290" r:id="rId25"/>
    <p:sldId id="292" r:id="rId26"/>
    <p:sldId id="323" r:id="rId27"/>
    <p:sldId id="324" r:id="rId28"/>
    <p:sldId id="325" r:id="rId29"/>
    <p:sldId id="326" r:id="rId30"/>
    <p:sldId id="328" r:id="rId31"/>
    <p:sldId id="314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302" r:id="rId41"/>
    <p:sldId id="29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52" autoAdjust="0"/>
    <p:restoredTop sz="94660"/>
  </p:normalViewPr>
  <p:slideViewPr>
    <p:cSldViewPr>
      <p:cViewPr varScale="1">
        <p:scale>
          <a:sx n="88" d="100"/>
          <a:sy n="88" d="100"/>
        </p:scale>
        <p:origin x="-9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F5D7D-FB07-4A39-8728-DC2597EF5100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5F31F-52E5-42AF-BDB5-2D297EEE04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40F2B3-5285-4C3A-9F1A-5E04D53FB667}" type="slidenum">
              <a:rPr lang="en-US"/>
              <a:pPr/>
              <a:t>26</a:t>
            </a:fld>
            <a:endParaRPr lang="en-US"/>
          </a:p>
        </p:txBody>
      </p:sp>
      <p:sp>
        <p:nvSpPr>
          <p:cNvPr id="829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5F31F-52E5-42AF-BDB5-2D297EEE047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5F31F-52E5-42AF-BDB5-2D297EEE047E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5F31F-52E5-42AF-BDB5-2D297EEE047E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5F31F-52E5-42AF-BDB5-2D297EEE047E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5F31F-52E5-42AF-BDB5-2D297EEE047E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2390DEC-76F5-4217-8975-5CA9BC81165D}" type="slidenum">
              <a:rPr lang="en-US"/>
              <a:pPr/>
              <a:t>27</a:t>
            </a:fld>
            <a:endParaRPr lang="en-US"/>
          </a:p>
        </p:txBody>
      </p:sp>
      <p:sp>
        <p:nvSpPr>
          <p:cNvPr id="839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1D2A06-6461-4234-954E-C29351B7AC63}" type="slidenum">
              <a:rPr lang="en-US"/>
              <a:pPr/>
              <a:t>28</a:t>
            </a:fld>
            <a:endParaRPr lang="en-US"/>
          </a:p>
        </p:txBody>
      </p:sp>
      <p:sp>
        <p:nvSpPr>
          <p:cNvPr id="849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7E9CC4-E206-4D41-8FC8-8D2F1999CADF}" type="slidenum">
              <a:rPr lang="en-US"/>
              <a:pPr/>
              <a:t>29</a:t>
            </a:fld>
            <a:endParaRPr lang="en-US"/>
          </a:p>
        </p:txBody>
      </p:sp>
      <p:sp>
        <p:nvSpPr>
          <p:cNvPr id="860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D5CA52-782B-4E21-BEFA-48E59E7DD2E7}" type="slidenum">
              <a:rPr lang="en-US"/>
              <a:pPr/>
              <a:t>30</a:t>
            </a:fld>
            <a:endParaRPr lang="en-US"/>
          </a:p>
        </p:txBody>
      </p:sp>
      <p:sp>
        <p:nvSpPr>
          <p:cNvPr id="890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5F31F-52E5-42AF-BDB5-2D297EEE047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5F31F-52E5-42AF-BDB5-2D297EEE047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5F31F-52E5-42AF-BDB5-2D297EEE047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5F31F-52E5-42AF-BDB5-2D297EEE047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B90D80-988E-4BC0-8E44-CE648EBB9317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DFE83B-4F14-4710-A7E9-04DBBD508C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B90D80-988E-4BC0-8E44-CE648EBB9317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DFE83B-4F14-4710-A7E9-04DBBD508C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B90D80-988E-4BC0-8E44-CE648EBB9317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DFE83B-4F14-4710-A7E9-04DBBD508C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925" y="360363"/>
            <a:ext cx="7404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3581400" y="6305550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4/18/11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>
          <a:xfrm>
            <a:off x="8613775" y="6305550"/>
            <a:ext cx="455613" cy="474663"/>
          </a:xfrm>
        </p:spPr>
        <p:txBody>
          <a:bodyPr/>
          <a:lstStyle>
            <a:lvl1pPr>
              <a:defRPr/>
            </a:lvl1pPr>
          </a:lstStyle>
          <a:p>
            <a:fld id="{AE484B7A-9AC3-442F-B251-10461F8254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B90D80-988E-4BC0-8E44-CE648EBB9317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DFE83B-4F14-4710-A7E9-04DBBD508C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B90D80-988E-4BC0-8E44-CE648EBB9317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DFE83B-4F14-4710-A7E9-04DBBD508C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B90D80-988E-4BC0-8E44-CE648EBB9317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DFE83B-4F14-4710-A7E9-04DBBD508C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B90D80-988E-4BC0-8E44-CE648EBB9317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DFE83B-4F14-4710-A7E9-04DBBD508C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B90D80-988E-4BC0-8E44-CE648EBB9317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DFE83B-4F14-4710-A7E9-04DBBD508C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B90D80-988E-4BC0-8E44-CE648EBB9317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DFE83B-4F14-4710-A7E9-04DBBD508C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B90D80-988E-4BC0-8E44-CE648EBB9317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DFE83B-4F14-4710-A7E9-04DBBD508C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B90D80-988E-4BC0-8E44-CE648EBB9317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DFE83B-4F14-4710-A7E9-04DBBD508C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1B90D80-988E-4BC0-8E44-CE648EBB9317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0DFE83B-4F14-4710-A7E9-04DBBD508C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Low Concentration Thin Films with Solar Tracking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667000"/>
            <a:ext cx="6858000" cy="35052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u="sng" dirty="0" smtClean="0"/>
              <a:t>Group 11</a:t>
            </a:r>
          </a:p>
          <a:p>
            <a:pPr algn="ctr"/>
            <a:r>
              <a:rPr lang="en-US" dirty="0" smtClean="0"/>
              <a:t>Amanda Klein</a:t>
            </a:r>
          </a:p>
          <a:p>
            <a:pPr algn="ctr"/>
            <a:r>
              <a:rPr lang="en-US" dirty="0" smtClean="0"/>
              <a:t>Jesse </a:t>
            </a:r>
            <a:r>
              <a:rPr lang="en-US" dirty="0" err="1" smtClean="0"/>
              <a:t>Trawick</a:t>
            </a:r>
            <a:endParaRPr lang="en-US" dirty="0" smtClean="0"/>
          </a:p>
          <a:p>
            <a:pPr algn="ctr"/>
            <a:r>
              <a:rPr lang="en-US" dirty="0" smtClean="0"/>
              <a:t>Sean Murphy</a:t>
            </a:r>
          </a:p>
          <a:p>
            <a:pPr algn="ctr"/>
            <a:r>
              <a:rPr lang="en-US" dirty="0" err="1" smtClean="0"/>
              <a:t>Motiur</a:t>
            </a:r>
            <a:r>
              <a:rPr lang="en-US" dirty="0" smtClean="0"/>
              <a:t> </a:t>
            </a:r>
            <a:r>
              <a:rPr lang="en-US" dirty="0" err="1" smtClean="0"/>
              <a:t>Bhuiyan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u="sng" dirty="0" smtClean="0"/>
              <a:t>Sponsors</a:t>
            </a:r>
          </a:p>
          <a:p>
            <a:pPr algn="ctr"/>
            <a:r>
              <a:rPr lang="en-US" dirty="0" smtClean="0"/>
              <a:t>Progress Energy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Solar Tracking Motor and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3657600"/>
            <a:ext cx="7498080" cy="2971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Microcontroller (PIC18F4520) chosen since I have some in stock and codes with C.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Chose the L298 driver for its high voltage range and built in logic.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Motor will be chosen on ability to rotate roughly 30lbs.</a:t>
            </a:r>
          </a:p>
        </p:txBody>
      </p:sp>
      <p:pic>
        <p:nvPicPr>
          <p:cNvPr id="8" name="Picture 7" descr="blo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1219200"/>
            <a:ext cx="6181725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Tracker Schematic</a:t>
            </a:r>
            <a:endParaRPr lang="en-US" dirty="0"/>
          </a:p>
        </p:txBody>
      </p:sp>
      <p:pic>
        <p:nvPicPr>
          <p:cNvPr id="6" name="Content Placeholder 5" descr="schemat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757" y="1143000"/>
            <a:ext cx="7108036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Collector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Trough Design – Simplest and cheapest to implement.</a:t>
            </a:r>
          </a:p>
          <a:p>
            <a:r>
              <a:rPr lang="en-US" sz="2400" dirty="0" smtClean="0"/>
              <a:t>If trough is twice the area of the panels,  exposure breaks even.</a:t>
            </a:r>
          </a:p>
          <a:p>
            <a:r>
              <a:rPr lang="en-US" sz="2400" dirty="0" smtClean="0"/>
              <a:t>Plastic paneling support with highly reflective Mylar covering.</a:t>
            </a:r>
            <a:endParaRPr lang="en-US" sz="2400" dirty="0"/>
          </a:p>
        </p:txBody>
      </p:sp>
      <p:pic>
        <p:nvPicPr>
          <p:cNvPr id="8" name="Content Placeholder 7" descr="SolarCollector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447800" y="1524000"/>
            <a:ext cx="3657600" cy="2503033"/>
          </a:xfrm>
        </p:spPr>
      </p:pic>
      <p:sp>
        <p:nvSpPr>
          <p:cNvPr id="9" name="TextBox 8"/>
          <p:cNvSpPr txBox="1"/>
          <p:nvPr/>
        </p:nvSpPr>
        <p:spPr>
          <a:xfrm>
            <a:off x="1676400" y="46482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Panels oriented back to back.  This will test gain with and without solar collection at the same time.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410200" y="5257800"/>
          <a:ext cx="1371600" cy="1200150"/>
        </p:xfrm>
        <a:graphic>
          <a:graphicData uri="http://schemas.openxmlformats.org/presentationml/2006/ole">
            <p:oleObj spid="_x0000_s6145" name="Equation" r:id="rId4" imgW="507960" imgH="44424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224713" y="5700713"/>
          <a:ext cx="1398587" cy="496887"/>
        </p:xfrm>
        <a:graphic>
          <a:graphicData uri="http://schemas.openxmlformats.org/presentationml/2006/ole">
            <p:oleObj spid="_x0000_s6146" name="Equation" r:id="rId5" imgW="57132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1828800"/>
            <a:ext cx="7406640" cy="1472184"/>
          </a:xfrm>
        </p:spPr>
        <p:txBody>
          <a:bodyPr/>
          <a:lstStyle/>
          <a:p>
            <a:r>
              <a:rPr lang="en-US" dirty="0" smtClean="0"/>
              <a:t>DC/DC Converter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57200"/>
            <a:ext cx="7406640" cy="17526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DC/DC Converter Goals and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Must provide protection from overcharging and back current into the panels.</a:t>
            </a:r>
          </a:p>
          <a:p>
            <a:endParaRPr lang="en-US" dirty="0" smtClean="0"/>
          </a:p>
          <a:p>
            <a:r>
              <a:rPr lang="en-US" dirty="0" smtClean="0"/>
              <a:t>Converts a 35V input to a 24V output.</a:t>
            </a:r>
          </a:p>
          <a:p>
            <a:r>
              <a:rPr lang="en-US" dirty="0" smtClean="0"/>
              <a:t>Main lines must operate at around 2A while in full operation.</a:t>
            </a:r>
          </a:p>
          <a:p>
            <a:r>
              <a:rPr lang="en-US" dirty="0" smtClean="0"/>
              <a:t>Must transmit &gt;90% of power from panels to batteries.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DC/DC Converter Main Lines</a:t>
            </a:r>
            <a:endParaRPr lang="en-US" dirty="0"/>
          </a:p>
        </p:txBody>
      </p:sp>
      <p:pic>
        <p:nvPicPr>
          <p:cNvPr id="6" name="Content Placeholder 5" descr="AbstractCircui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87271" y="1447800"/>
            <a:ext cx="5995008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Used in Main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TX Series DPDT 2A Relays – Compatible with TTL logic (3.38V energized state); One relay controls 2 switches, reducing logic.</a:t>
            </a:r>
          </a:p>
          <a:p>
            <a:endParaRPr lang="en-US" dirty="0" smtClean="0"/>
          </a:p>
          <a:p>
            <a:r>
              <a:rPr lang="en-US" dirty="0" smtClean="0"/>
              <a:t>500mV </a:t>
            </a:r>
            <a:r>
              <a:rPr lang="en-US" dirty="0" err="1" smtClean="0"/>
              <a:t>Schottky</a:t>
            </a:r>
            <a:r>
              <a:rPr lang="en-US" dirty="0" smtClean="0"/>
              <a:t> Diode – Low forward diode drop; reverse breakdown voltage exceeds our voltage range; 2A current rating.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Battery Selection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SLA-12V 18AH</a:t>
            </a:r>
          </a:p>
          <a:p>
            <a:r>
              <a:rPr lang="en-US" dirty="0" smtClean="0"/>
              <a:t>SLA Technology – Simple to charge, mature technology, weight not an issue</a:t>
            </a:r>
          </a:p>
          <a:p>
            <a:r>
              <a:rPr lang="en-US" dirty="0" smtClean="0"/>
              <a:t>18AH Capacity</a:t>
            </a:r>
          </a:p>
          <a:p>
            <a:r>
              <a:rPr lang="en-US" dirty="0" smtClean="0"/>
              <a:t>24V System (2 batteries)</a:t>
            </a:r>
            <a:endParaRPr lang="en-US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143000" y="1524000"/>
          <a:ext cx="4038600" cy="798047"/>
        </p:xfrm>
        <a:graphic>
          <a:graphicData uri="http://schemas.openxmlformats.org/presentationml/2006/ole">
            <p:oleObj spid="_x0000_s1027" name="Equation" r:id="rId3" imgW="2120760" imgH="41904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00200" y="2514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our specifications, capacity is roughly 13AH for a 24V system.</a:t>
            </a:r>
            <a:endParaRPr lang="en-US" dirty="0"/>
          </a:p>
        </p:txBody>
      </p:sp>
      <p:pic>
        <p:nvPicPr>
          <p:cNvPr id="10" name="Content Placeholder 9" descr="Battery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2209800" y="3733800"/>
            <a:ext cx="2143125" cy="2143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DC/DC Converter</a:t>
            </a:r>
            <a:endParaRPr lang="en-US" dirty="0"/>
          </a:p>
        </p:txBody>
      </p:sp>
      <p:pic>
        <p:nvPicPr>
          <p:cNvPr id="4" name="Content Placeholder 3" descr="AbstractCircuit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763280"/>
            <a:ext cx="7499350" cy="4169639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Components Used In Relay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LM124 – Low Power Quad Operational Amplifier: 0-36V Single Supply; Also used as unity gain buffer for V sensors.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LM139 – Low Power Quad Comparator: 0-36V Single Supply; capable of producing TTL logic.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increase the efficiency of thin film solar panels using solar tracking and optical manipulation.</a:t>
            </a:r>
          </a:p>
          <a:p>
            <a:r>
              <a:rPr lang="en-US" dirty="0" smtClean="0"/>
              <a:t>To create a limited space alternative to roof mounted arrays for individual residential applications.</a:t>
            </a:r>
          </a:p>
          <a:p>
            <a:r>
              <a:rPr lang="en-US" dirty="0" smtClean="0"/>
              <a:t>Provide an interactive user interface for monitoring the power gained from running the array.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Relay Driver + Logic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905000"/>
          </a:xfrm>
        </p:spPr>
        <p:txBody>
          <a:bodyPr/>
          <a:lstStyle/>
          <a:p>
            <a:r>
              <a:rPr lang="en-US" sz="2800" dirty="0" smtClean="0"/>
              <a:t>DS26C31T – CMOS Quad TRI-STATE Line Driver: Has 2 outputs (one inverted) for every TTL logical Input. Output current of 150mA per pin.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00200" y="3810000"/>
          <a:ext cx="6958187" cy="1524000"/>
        </p:xfrm>
        <a:graphic>
          <a:graphicData uri="http://schemas.openxmlformats.org/drawingml/2006/table">
            <a:tbl>
              <a:tblPr/>
              <a:tblGrid>
                <a:gridCol w="1158522"/>
                <a:gridCol w="1159933"/>
                <a:gridCol w="1159933"/>
                <a:gridCol w="1159933"/>
                <a:gridCol w="1159933"/>
                <a:gridCol w="1159933"/>
              </a:tblGrid>
              <a:tr h="304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Logic1</a:t>
                      </a:r>
                      <a:endParaRPr lang="en-US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400" marR="152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Logic2</a:t>
                      </a:r>
                      <a:endParaRPr lang="en-US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400" marR="152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K1</a:t>
                      </a:r>
                      <a:endParaRPr lang="en-US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400" marR="152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K2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400" marR="152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K3</a:t>
                      </a:r>
                      <a:endParaRPr lang="en-US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400" marR="152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K4</a:t>
                      </a:r>
                      <a:endParaRPr lang="en-US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400" marR="152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endParaRPr lang="en-US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400" marR="152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endParaRPr lang="en-US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400" marR="152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Closed</a:t>
                      </a:r>
                      <a:endParaRPr lang="en-US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400" marR="152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Open</a:t>
                      </a:r>
                      <a:endParaRPr lang="en-US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400" marR="152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Open</a:t>
                      </a:r>
                      <a:endParaRPr lang="en-US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400" marR="152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Closed</a:t>
                      </a:r>
                      <a:endParaRPr lang="en-US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400" marR="152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endParaRPr lang="en-US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400" marR="152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en-US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400" marR="152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Closed</a:t>
                      </a:r>
                      <a:endParaRPr lang="en-US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400" marR="152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Open</a:t>
                      </a:r>
                      <a:endParaRPr lang="en-US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400" marR="152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Closed</a:t>
                      </a:r>
                      <a:endParaRPr lang="en-US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400" marR="152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Open</a:t>
                      </a:r>
                      <a:endParaRPr lang="en-US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400" marR="152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en-US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400" marR="152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endParaRPr lang="en-US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400" marR="152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Open</a:t>
                      </a:r>
                      <a:endParaRPr lang="en-US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400" marR="152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Closed</a:t>
                      </a:r>
                      <a:endParaRPr lang="en-US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400" marR="152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Open</a:t>
                      </a:r>
                      <a:endParaRPr lang="en-US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400" marR="152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Closed</a:t>
                      </a:r>
                      <a:endParaRPr lang="en-US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400" marR="152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en-US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400" marR="152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en-US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400" marR="152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Open</a:t>
                      </a:r>
                      <a:endParaRPr lang="en-US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400" marR="152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Closed</a:t>
                      </a:r>
                      <a:endParaRPr lang="en-US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400" marR="152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Closed</a:t>
                      </a:r>
                      <a:endParaRPr lang="en-US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400" marR="152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Open</a:t>
                      </a:r>
                      <a:endParaRPr lang="en-US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2400" marR="152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Table 1 – Summary of Relay Logic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DC/DC Converter Main Lines</a:t>
            </a:r>
            <a:endParaRPr lang="en-US" dirty="0"/>
          </a:p>
        </p:txBody>
      </p:sp>
      <p:pic>
        <p:nvPicPr>
          <p:cNvPr id="6" name="Content Placeholder 5" descr="AbstractCircui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87271" y="1447800"/>
            <a:ext cx="5995008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2133600"/>
            <a:ext cx="7406640" cy="1472184"/>
          </a:xfrm>
        </p:spPr>
        <p:txBody>
          <a:bodyPr/>
          <a:lstStyle/>
          <a:p>
            <a:r>
              <a:rPr lang="en-US" dirty="0" smtClean="0"/>
              <a:t>Power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Power Systems Goals and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Provide power for all integrated circuits.</a:t>
            </a:r>
          </a:p>
          <a:p>
            <a:r>
              <a:rPr lang="en-US" dirty="0" smtClean="0"/>
              <a:t>Convert power from DC/DC Converter to US standard AC for use on load.</a:t>
            </a:r>
          </a:p>
          <a:p>
            <a:endParaRPr lang="en-US" dirty="0" smtClean="0"/>
          </a:p>
          <a:p>
            <a:r>
              <a:rPr lang="en-US" dirty="0" smtClean="0"/>
              <a:t>Supply voltages of +16V and +5V DC to integrated circuits.</a:t>
            </a:r>
          </a:p>
          <a:p>
            <a:r>
              <a:rPr lang="en-US" dirty="0" smtClean="0"/>
              <a:t>24V battery/inverter system to supply 300W to test load.</a:t>
            </a:r>
          </a:p>
          <a:p>
            <a:r>
              <a:rPr lang="en-US" dirty="0" smtClean="0"/>
              <a:t>&gt;90% Efficiency</a:t>
            </a:r>
          </a:p>
          <a:p>
            <a:r>
              <a:rPr lang="en-US" dirty="0" smtClean="0"/>
              <a:t>Runs load for 2 hours continuously.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Supply Schematic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LT317 Adjustable Linear Regulator: 4V to 36V input, 0V to 24V output.  Used to get +20V supply and </a:t>
            </a:r>
            <a:r>
              <a:rPr lang="en-US" dirty="0" err="1" smtClean="0"/>
              <a:t>Vref</a:t>
            </a:r>
            <a:r>
              <a:rPr lang="en-US" dirty="0" smtClean="0"/>
              <a:t>.</a:t>
            </a:r>
          </a:p>
          <a:p>
            <a:r>
              <a:rPr lang="en-US" dirty="0" smtClean="0"/>
              <a:t>LM7805 5V Linear Regulator: Use to power Integrated circuits.</a:t>
            </a:r>
          </a:p>
        </p:txBody>
      </p:sp>
      <p:pic>
        <p:nvPicPr>
          <p:cNvPr id="7" name="Content Placeholder 6" descr="PowerSuppl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38540" y="1524000"/>
            <a:ext cx="3250719" cy="4664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498080" cy="1143000"/>
          </a:xfrm>
        </p:spPr>
        <p:txBody>
          <a:bodyPr/>
          <a:lstStyle/>
          <a:p>
            <a:r>
              <a:rPr lang="en-US" dirty="0" smtClean="0"/>
              <a:t>Inverter</a:t>
            </a:r>
            <a:endParaRPr lang="en-US" dirty="0"/>
          </a:p>
        </p:txBody>
      </p:sp>
      <p:pic>
        <p:nvPicPr>
          <p:cNvPr id="6" name="Content Placeholder 5" descr="PowerInvert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29200" y="2590800"/>
            <a:ext cx="3657600" cy="2353668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295400" y="1524000"/>
            <a:ext cx="3657600" cy="466344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err="1" smtClean="0"/>
              <a:t>Powerbright</a:t>
            </a:r>
            <a:r>
              <a:rPr lang="en-US" dirty="0" smtClean="0"/>
              <a:t> ML-400-24</a:t>
            </a:r>
          </a:p>
          <a:p>
            <a:r>
              <a:rPr lang="en-US" dirty="0" smtClean="0"/>
              <a:t>24V Input</a:t>
            </a:r>
          </a:p>
          <a:p>
            <a:r>
              <a:rPr lang="en-US" dirty="0" smtClean="0"/>
              <a:t>400W continuous: Meets requirement for 300W load</a:t>
            </a:r>
          </a:p>
          <a:p>
            <a:r>
              <a:rPr lang="en-US" dirty="0" smtClean="0"/>
              <a:t>800W Peak</a:t>
            </a:r>
          </a:p>
          <a:p>
            <a:r>
              <a:rPr lang="en-US" dirty="0" smtClean="0"/>
              <a:t>Low/High Voltage warnings and shutdown built-in</a:t>
            </a:r>
          </a:p>
          <a:p>
            <a:r>
              <a:rPr lang="en-US" dirty="0" smtClean="0"/>
              <a:t>$39.99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2133600"/>
            <a:ext cx="7405688" cy="1471613"/>
          </a:xfrm>
          <a:ln/>
        </p:spPr>
        <p:txBody>
          <a:bodyPr anchor="t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4300">
                <a:solidFill>
                  <a:srgbClr val="572314"/>
                </a:solidFill>
              </a:rPr>
              <a:t>Data Collection and Storage</a:t>
            </a:r>
            <a:br>
              <a:rPr lang="en-US" sz="4300">
                <a:solidFill>
                  <a:srgbClr val="572314"/>
                </a:solidFill>
              </a:rPr>
            </a:br>
            <a:r>
              <a:rPr lang="en-US" sz="4000">
                <a:solidFill>
                  <a:srgbClr val="572314"/>
                </a:solidFill>
              </a:rPr>
              <a:t>Hardware</a:t>
            </a: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600200" y="228600"/>
            <a:ext cx="7405688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304800"/>
            <a:ext cx="7497763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4300">
                <a:solidFill>
                  <a:srgbClr val="572314"/>
                </a:solidFill>
              </a:rPr>
              <a:t>Panel V, I and T Sensors</a:t>
            </a: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5867400" y="1447800"/>
            <a:ext cx="3065463" cy="487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/>
          <a:lstStyle/>
          <a:p>
            <a:pPr marL="365125" indent="-282575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>
                <a:srgbClr val="3891A7"/>
              </a:buClr>
              <a:buSzPct val="80000"/>
              <a:buFont typeface="Wingdings 2" charset="0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Gill Sans MT" charset="0"/>
              </a:rPr>
              <a:t>ACS714 </a:t>
            </a:r>
            <a:r>
              <a:rPr lang="en-US" sz="3200" dirty="0">
                <a:solidFill>
                  <a:srgbClr val="000000"/>
                </a:solidFill>
                <a:latin typeface="Gill Sans MT" charset="0"/>
              </a:rPr>
              <a:t>Hall Effect Current Sensor – 5V Supply, 1.5% error, 2.5V output, No effect on power loop</a:t>
            </a:r>
            <a:r>
              <a:rPr lang="en-US" sz="3200" dirty="0" smtClean="0">
                <a:solidFill>
                  <a:srgbClr val="000000"/>
                </a:solidFill>
                <a:latin typeface="Gill Sans MT" charset="0"/>
              </a:rPr>
              <a:t>.</a:t>
            </a:r>
            <a:endParaRPr lang="en-US" sz="3200" dirty="0">
              <a:solidFill>
                <a:srgbClr val="000000"/>
              </a:solidFill>
              <a:latin typeface="Gill Sans MT" charset="0"/>
            </a:endParaRPr>
          </a:p>
        </p:txBody>
      </p:sp>
      <p:pic>
        <p:nvPicPr>
          <p:cNvPr id="4" name="Picture 3" descr="SensorSche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371600"/>
            <a:ext cx="4178421" cy="50292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35100" y="274638"/>
            <a:ext cx="7497763" cy="1143000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4300">
                <a:solidFill>
                  <a:srgbClr val="572314"/>
                </a:solidFill>
              </a:rPr>
              <a:t>PIC32MX795F12L Ethernet Starter Kit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600200"/>
            <a:ext cx="3657600" cy="4937125"/>
          </a:xfrm>
          <a:ln/>
        </p:spPr>
        <p:txBody>
          <a:bodyPr/>
          <a:lstStyle/>
          <a:p>
            <a:pPr marL="363538" indent="-280988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Char char=""/>
              <a:tabLst>
                <a:tab pos="727075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  <a:tab pos="9526588" algn="l"/>
              </a:tabLst>
            </a:pPr>
            <a:r>
              <a:rPr lang="en-US"/>
              <a:t>Flash Program Memory: 512KB</a:t>
            </a:r>
          </a:p>
          <a:p>
            <a:pPr marL="363538" indent="-280988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Char char=""/>
              <a:tabLst>
                <a:tab pos="727075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  <a:tab pos="9526588" algn="l"/>
              </a:tabLst>
            </a:pPr>
            <a:r>
              <a:rPr lang="en-US"/>
              <a:t>RAM: 128KB</a:t>
            </a:r>
          </a:p>
          <a:p>
            <a:pPr marL="363538" indent="-280988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Char char=""/>
              <a:tabLst>
                <a:tab pos="727075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  <a:tab pos="9526588" algn="l"/>
              </a:tabLst>
            </a:pPr>
            <a:r>
              <a:rPr lang="en-US"/>
              <a:t>Speed: 80MHz</a:t>
            </a:r>
          </a:p>
          <a:p>
            <a:pPr marL="363538" indent="-280988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Char char=""/>
              <a:tabLst>
                <a:tab pos="727075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  <a:tab pos="9526588" algn="l"/>
              </a:tabLst>
            </a:pPr>
            <a:r>
              <a:rPr lang="en-US"/>
              <a:t>Cache: 256 Byte</a:t>
            </a:r>
          </a:p>
          <a:p>
            <a:pPr marL="363538" indent="-280988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Char char=""/>
              <a:tabLst>
                <a:tab pos="727075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  <a:tab pos="9526588" algn="l"/>
              </a:tabLst>
            </a:pPr>
            <a:r>
              <a:rPr lang="en-US"/>
              <a:t>Power Supply: 3.3V</a:t>
            </a:r>
          </a:p>
          <a:p>
            <a:pPr marL="363538" indent="-280988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Char char=""/>
              <a:tabLst>
                <a:tab pos="727075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  <a:tab pos="9526588" algn="l"/>
              </a:tabLst>
            </a:pPr>
            <a:r>
              <a:rPr lang="en-US"/>
              <a:t>USB Port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6850" y="2484438"/>
            <a:ext cx="3657600" cy="274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35100" y="274638"/>
            <a:ext cx="7497763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4300">
                <a:solidFill>
                  <a:srgbClr val="572314"/>
                </a:solidFill>
              </a:rPr>
              <a:t>I/O Expansion Board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435100" y="1524000"/>
            <a:ext cx="3657600" cy="5551488"/>
          </a:xfrm>
          <a:ln/>
        </p:spPr>
        <p:txBody>
          <a:bodyPr/>
          <a:lstStyle/>
          <a:p>
            <a:pPr marL="363538" indent="-280988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Char char=""/>
              <a:tabLst>
                <a:tab pos="727075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  <a:tab pos="9526588" algn="l"/>
              </a:tabLst>
            </a:pPr>
            <a:r>
              <a:rPr lang="en-US"/>
              <a:t>Starter Kit Connector</a:t>
            </a:r>
          </a:p>
          <a:p>
            <a:pPr marL="363538" indent="-280988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Char char=""/>
              <a:tabLst>
                <a:tab pos="727075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  <a:tab pos="9526588" algn="l"/>
              </a:tabLst>
            </a:pPr>
            <a:r>
              <a:rPr lang="en-US"/>
              <a:t>Test Point Headers for multiple pin connections</a:t>
            </a:r>
          </a:p>
          <a:p>
            <a:pPr marL="363538" indent="-280988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Char char=""/>
              <a:tabLst>
                <a:tab pos="727075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  <a:tab pos="9526588" algn="l"/>
              </a:tabLst>
            </a:pPr>
            <a:r>
              <a:rPr lang="en-US"/>
              <a:t>Power supply adapter connection: 9V</a:t>
            </a:r>
          </a:p>
          <a:p>
            <a:pPr marL="363538" indent="-280988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tabLst>
                <a:tab pos="727075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  <a:tab pos="9526588" algn="l"/>
              </a:tabLst>
            </a:pPr>
            <a:endParaRPr lang="en-US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6850" y="2484438"/>
            <a:ext cx="3657600" cy="274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meet these objectives…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device must:</a:t>
            </a:r>
          </a:p>
          <a:p>
            <a:r>
              <a:rPr lang="en-US" dirty="0" smtClean="0"/>
              <a:t>Occupy relatively low area.</a:t>
            </a:r>
          </a:p>
          <a:p>
            <a:r>
              <a:rPr lang="en-US" dirty="0" smtClean="0"/>
              <a:t>Be self-sustaining; No outside power sources.</a:t>
            </a:r>
          </a:p>
          <a:p>
            <a:r>
              <a:rPr lang="en-US" dirty="0" smtClean="0"/>
              <a:t>Low maintenance; Weatherproofed.</a:t>
            </a:r>
          </a:p>
          <a:p>
            <a:r>
              <a:rPr lang="en-US" dirty="0" smtClean="0"/>
              <a:t>Affordable for residential consumers.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35100" y="274638"/>
            <a:ext cx="7497763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4300">
                <a:solidFill>
                  <a:srgbClr val="572314"/>
                </a:solidFill>
              </a:rPr>
              <a:t>Data Storage Program Flowchart</a:t>
            </a: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435100" y="1447800"/>
            <a:ext cx="7497763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NewFlowChar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524000"/>
            <a:ext cx="7162800" cy="46482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2362200"/>
            <a:ext cx="7406640" cy="1472184"/>
          </a:xfrm>
        </p:spPr>
        <p:txBody>
          <a:bodyPr/>
          <a:lstStyle/>
          <a:p>
            <a:r>
              <a:rPr lang="en-US" dirty="0" smtClean="0"/>
              <a:t>Data Transmission and User Interface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1mW </a:t>
            </a:r>
            <a:r>
              <a:rPr lang="en-US" dirty="0" err="1" smtClean="0"/>
              <a:t>Xbee</a:t>
            </a:r>
            <a:r>
              <a:rPr lang="en-US" dirty="0" smtClean="0"/>
              <a:t> Chip Antenna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Features: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Clr>
                <a:schemeClr val="tx2"/>
              </a:buClr>
            </a:pPr>
            <a:r>
              <a:rPr lang="en-US" dirty="0" smtClean="0"/>
              <a:t> 3.3V @ 50mA</a:t>
            </a:r>
          </a:p>
          <a:p>
            <a:pPr>
              <a:buClr>
                <a:schemeClr val="tx2"/>
              </a:buClr>
            </a:pPr>
            <a:r>
              <a:rPr lang="en-US" dirty="0" smtClean="0"/>
              <a:t> 250kbps Max data rate</a:t>
            </a:r>
          </a:p>
          <a:p>
            <a:pPr>
              <a:buClr>
                <a:schemeClr val="tx2"/>
              </a:buClr>
            </a:pPr>
            <a:r>
              <a:rPr lang="en-US" dirty="0" smtClean="0"/>
              <a:t> 1mW output (+0dBm)</a:t>
            </a:r>
          </a:p>
          <a:p>
            <a:pPr>
              <a:buClr>
                <a:schemeClr val="tx2"/>
              </a:buClr>
            </a:pPr>
            <a:r>
              <a:rPr lang="en-US" dirty="0" smtClean="0"/>
              <a:t> 300ft (100m) range</a:t>
            </a:r>
          </a:p>
          <a:p>
            <a:pPr>
              <a:buClr>
                <a:schemeClr val="tx2"/>
              </a:buClr>
            </a:pPr>
            <a:r>
              <a:rPr lang="en-US" dirty="0" smtClean="0"/>
              <a:t> Built-in antenna</a:t>
            </a:r>
          </a:p>
          <a:p>
            <a:pPr>
              <a:buClr>
                <a:schemeClr val="tx2"/>
              </a:buClr>
            </a:pPr>
            <a:r>
              <a:rPr lang="en-US" dirty="0" smtClean="0"/>
              <a:t> Fully FCC certified</a:t>
            </a:r>
          </a:p>
          <a:p>
            <a:pPr>
              <a:buClr>
                <a:schemeClr val="tx2"/>
              </a:buClr>
            </a:pPr>
            <a:r>
              <a:rPr lang="en-US" dirty="0" smtClean="0"/>
              <a:t> 6 10-bit ADC input pins</a:t>
            </a:r>
          </a:p>
          <a:p>
            <a:pPr>
              <a:buClr>
                <a:schemeClr val="tx2"/>
              </a:buClr>
            </a:pPr>
            <a:r>
              <a:rPr lang="en-US" dirty="0" smtClean="0"/>
              <a:t> 8 digital IO pins</a:t>
            </a:r>
          </a:p>
          <a:p>
            <a:pPr>
              <a:buClr>
                <a:schemeClr val="tx2"/>
              </a:buClr>
            </a:pPr>
            <a:r>
              <a:rPr lang="en-US" dirty="0" smtClean="0"/>
              <a:t> 128-bit encryption</a:t>
            </a:r>
          </a:p>
          <a:p>
            <a:pPr>
              <a:buClr>
                <a:schemeClr val="tx2"/>
              </a:buClr>
            </a:pPr>
            <a:r>
              <a:rPr lang="en-US" dirty="0" smtClean="0"/>
              <a:t> Local or over-air configuration</a:t>
            </a:r>
          </a:p>
          <a:p>
            <a:pPr>
              <a:buClr>
                <a:schemeClr val="tx2"/>
              </a:buClr>
            </a:pPr>
            <a:r>
              <a:rPr lang="en-US" dirty="0" smtClean="0"/>
              <a:t> AT or API command set</a:t>
            </a:r>
          </a:p>
        </p:txBody>
      </p:sp>
      <p:pic>
        <p:nvPicPr>
          <p:cNvPr id="7" name="Content Placeholder 5" descr="INM-0116-a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435100" y="2027237"/>
            <a:ext cx="3657600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XBee</a:t>
            </a:r>
            <a:r>
              <a:rPr lang="en-US" dirty="0" smtClean="0"/>
              <a:t> Explorer USB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tx2"/>
              </a:buClr>
              <a:buNone/>
            </a:pPr>
            <a:r>
              <a:rPr lang="en-US" b="1" dirty="0" smtClean="0"/>
              <a:t>Features:</a:t>
            </a:r>
            <a:endParaRPr lang="en-US" dirty="0" smtClean="0"/>
          </a:p>
          <a:p>
            <a:pPr>
              <a:buClr>
                <a:schemeClr val="tx2"/>
              </a:buClr>
              <a:buNone/>
            </a:pPr>
            <a:endParaRPr lang="en-US" dirty="0" smtClean="0"/>
          </a:p>
          <a:p>
            <a:pPr>
              <a:buClr>
                <a:schemeClr val="tx2"/>
              </a:buClr>
            </a:pPr>
            <a:r>
              <a:rPr lang="en-US" dirty="0" smtClean="0"/>
              <a:t> This is a easy to use, USB to serial base unit for the </a:t>
            </a:r>
            <a:r>
              <a:rPr lang="en-US" dirty="0" err="1" smtClean="0"/>
              <a:t>XBee</a:t>
            </a:r>
            <a:r>
              <a:rPr lang="en-US" dirty="0" smtClean="0"/>
              <a:t> line. </a:t>
            </a:r>
          </a:p>
          <a:p>
            <a:pPr>
              <a:buClr>
                <a:schemeClr val="tx2"/>
              </a:buClr>
            </a:pPr>
            <a:r>
              <a:rPr lang="en-US" dirty="0" smtClean="0"/>
              <a:t> This unit works with all </a:t>
            </a:r>
            <a:r>
              <a:rPr lang="en-US" dirty="0" err="1" smtClean="0"/>
              <a:t>XBee</a:t>
            </a:r>
            <a:r>
              <a:rPr lang="en-US" dirty="0" smtClean="0"/>
              <a:t> modules  (i.e. Series 1 and Series 2.5, standard and Pro version).</a:t>
            </a:r>
          </a:p>
        </p:txBody>
      </p:sp>
      <p:pic>
        <p:nvPicPr>
          <p:cNvPr id="5" name="Content Placeholder 3" descr="INM-0025-a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t="11785"/>
          <a:stretch>
            <a:fillRect/>
          </a:stretch>
        </p:blipFill>
        <p:spPr>
          <a:xfrm>
            <a:off x="1435100" y="2242761"/>
            <a:ext cx="3657600" cy="3226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Schematic of </a:t>
            </a:r>
            <a:r>
              <a:rPr lang="en-US" dirty="0" err="1" smtClean="0"/>
              <a:t>XBee</a:t>
            </a:r>
            <a:r>
              <a:rPr lang="en-US" dirty="0" smtClean="0"/>
              <a:t> Explorer USB</a:t>
            </a:r>
            <a:endParaRPr lang="en-US" dirty="0"/>
          </a:p>
        </p:txBody>
      </p:sp>
      <p:pic>
        <p:nvPicPr>
          <p:cNvPr id="4" name="Content Placeholder 3" descr="C:\Documents and Settings\Rain\Desktop\schematic.pn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87311" y="1447800"/>
            <a:ext cx="6394928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X-CTU Utility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XBee</a:t>
            </a:r>
            <a:r>
              <a:rPr lang="en-US" dirty="0" smtClean="0"/>
              <a:t> module needs to be configured through the X-CTU utility for it to work with a PC or laptop.</a:t>
            </a:r>
          </a:p>
          <a:p>
            <a:pPr algn="just"/>
            <a:endParaRPr lang="en-US" dirty="0" smtClean="0"/>
          </a:p>
          <a:p>
            <a:r>
              <a:rPr lang="en-US" dirty="0" smtClean="0"/>
              <a:t>The X-CTU operates only in Windows® platforms.  It is not compatible with Windows® 95, Windows® NT, UNIX and Linux.</a:t>
            </a:r>
          </a:p>
          <a:p>
            <a:endParaRPr lang="en-US" dirty="0"/>
          </a:p>
        </p:txBody>
      </p:sp>
      <p:pic>
        <p:nvPicPr>
          <p:cNvPr id="5" name="Picture 2" descr="http://www.ladyada.net/images/xbee/xctureadparam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5100" y="1544916"/>
            <a:ext cx="3657600" cy="46222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Interface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3200400"/>
            <a:ext cx="66160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A code written in Python programming language runs on a laptop for getting the data onto a computer.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Python script in a Windows® environment requires Python 2.7 along with other necessary Python packages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end point </a:t>
            </a:r>
            <a:r>
              <a:rPr lang="en-US" dirty="0" err="1" smtClean="0"/>
              <a:t>XBee</a:t>
            </a:r>
            <a:r>
              <a:rPr lang="en-US" dirty="0" smtClean="0"/>
              <a:t> unit (transmitter) harvests the data, It wakes up every five minutes and will send the raw data to the </a:t>
            </a:r>
            <a:r>
              <a:rPr lang="en-US" dirty="0" err="1" smtClean="0"/>
              <a:t>XBee</a:t>
            </a:r>
            <a:r>
              <a:rPr lang="en-US" dirty="0" smtClean="0"/>
              <a:t> explorer unit which will be connected to a laptop.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script communicates to the </a:t>
            </a:r>
            <a:r>
              <a:rPr lang="en-US" dirty="0" err="1" smtClean="0"/>
              <a:t>XBee</a:t>
            </a:r>
            <a:r>
              <a:rPr lang="en-US" dirty="0" smtClean="0"/>
              <a:t>,  and the </a:t>
            </a:r>
            <a:r>
              <a:rPr lang="en-US" dirty="0" err="1" smtClean="0"/>
              <a:t>XBee</a:t>
            </a:r>
            <a:r>
              <a:rPr lang="en-US" dirty="0" smtClean="0"/>
              <a:t> will communicate over the serial port.</a:t>
            </a:r>
          </a:p>
        </p:txBody>
      </p:sp>
      <p:pic>
        <p:nvPicPr>
          <p:cNvPr id="522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621523"/>
            <a:ext cx="5867400" cy="1413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19200" y="2286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Scripting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7260" y="1371600"/>
            <a:ext cx="73795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Some of the functionalities of the script are as follows: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 Open up the serial port;</a:t>
            </a:r>
          </a:p>
          <a:p>
            <a:pPr lvl="1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 Get data packet from the </a:t>
            </a:r>
            <a:r>
              <a:rPr lang="en-US" dirty="0" err="1" smtClean="0"/>
              <a:t>XBee</a:t>
            </a:r>
            <a:r>
              <a:rPr lang="en-US" dirty="0" smtClean="0"/>
              <a:t>  module;</a:t>
            </a:r>
          </a:p>
          <a:p>
            <a:pPr lvl="1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 Get ADC readings;</a:t>
            </a:r>
          </a:p>
          <a:p>
            <a:pPr lvl="1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 Store data in arrays;</a:t>
            </a:r>
          </a:p>
          <a:p>
            <a:pPr lvl="1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 Average all ADC values;</a:t>
            </a:r>
          </a:p>
          <a:p>
            <a:pPr lvl="1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 Estimate voltage;</a:t>
            </a:r>
          </a:p>
          <a:p>
            <a:pPr lvl="1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 Estimate current</a:t>
            </a:r>
          </a:p>
          <a:p>
            <a:pPr lvl="1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 Calculate power from voltage and current value;</a:t>
            </a:r>
          </a:p>
          <a:p>
            <a:pPr lvl="1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 Output voltage;</a:t>
            </a:r>
          </a:p>
          <a:p>
            <a:pPr lvl="1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 Output current;</a:t>
            </a:r>
          </a:p>
          <a:p>
            <a:pPr lvl="1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 Output power 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Architecture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5100" y="1485970"/>
            <a:ext cx="7499350" cy="4724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71600" y="52578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The data gets uploaded to the website through a data feed and the real time voltage, current, and power graphs are displayed to the user.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Third party API and online database service provider.</a:t>
            </a:r>
          </a:p>
        </p:txBody>
      </p:sp>
      <p:pic>
        <p:nvPicPr>
          <p:cNvPr id="13" name="Picture 12" descr="webpage screensh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1371600"/>
            <a:ext cx="6096000" cy="3817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operate in temperature range of 20ºF to 110ºF.</a:t>
            </a:r>
          </a:p>
          <a:p>
            <a:r>
              <a:rPr lang="en-US" dirty="0" smtClean="0"/>
              <a:t>Must power a 300 watt load for 2 hours continuously.</a:t>
            </a:r>
          </a:p>
          <a:p>
            <a:r>
              <a:rPr lang="en-US" dirty="0" smtClean="0"/>
              <a:t>Must not exceed 4ft x 4ft area.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2286000"/>
            <a:ext cx="7406640" cy="1472184"/>
          </a:xfrm>
        </p:spPr>
        <p:txBody>
          <a:bodyPr/>
          <a:lstStyle/>
          <a:p>
            <a:r>
              <a:rPr lang="en-US" dirty="0" smtClean="0"/>
              <a:t>Budget and Project Status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Breakdown</a:t>
            </a:r>
            <a:endParaRPr lang="en-US" dirty="0"/>
          </a:p>
        </p:txBody>
      </p:sp>
      <p:pic>
        <p:nvPicPr>
          <p:cNvPr id="9" name="Content Placeholder 8" descr="budg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371600"/>
            <a:ext cx="10228920" cy="60198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Block Diagram</a:t>
            </a:r>
            <a:endParaRPr lang="en-US" dirty="0"/>
          </a:p>
        </p:txBody>
      </p:sp>
      <p:pic>
        <p:nvPicPr>
          <p:cNvPr id="8" name="Content Placeholder 7" descr="AbstractBlock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1295400"/>
            <a:ext cx="4986836" cy="2679639"/>
          </a:xfrm>
        </p:spPr>
      </p:pic>
      <p:pic>
        <p:nvPicPr>
          <p:cNvPr id="9" name="Picture 8" descr="AbstractBlock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4114800"/>
            <a:ext cx="4724400" cy="2433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47800" y="2133600"/>
            <a:ext cx="7406640" cy="1472184"/>
          </a:xfrm>
        </p:spPr>
        <p:txBody>
          <a:bodyPr/>
          <a:lstStyle/>
          <a:p>
            <a:r>
              <a:rPr lang="en-US" dirty="0" smtClean="0"/>
              <a:t>Solar Panels, Tracking and Collection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 smtClean="0"/>
              <a:t>Thin Film PV vs. Crystalline Silicon PV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5105400" y="1524000"/>
            <a:ext cx="3657600" cy="46634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Thin Films</a:t>
            </a:r>
            <a:endParaRPr lang="en-US" dirty="0" smtClean="0"/>
          </a:p>
          <a:p>
            <a:pPr>
              <a:buFont typeface="Symbol" pitchFamily="18" charset="2"/>
              <a:buChar char=""/>
            </a:pPr>
            <a:r>
              <a:rPr lang="en-US" dirty="0" smtClean="0"/>
              <a:t>Superior performance in hot and cloudy climates</a:t>
            </a:r>
          </a:p>
          <a:p>
            <a:pPr>
              <a:buFont typeface="Symbol" pitchFamily="18" charset="2"/>
              <a:buChar char=""/>
            </a:pPr>
            <a:r>
              <a:rPr lang="en-US" dirty="0" smtClean="0"/>
              <a:t>Utilize rare Earth elements.</a:t>
            </a:r>
          </a:p>
          <a:p>
            <a:pPr>
              <a:buFont typeface="Symbol" pitchFamily="18" charset="2"/>
              <a:buChar char=""/>
            </a:pPr>
            <a:r>
              <a:rPr lang="en-US" dirty="0" smtClean="0"/>
              <a:t>Multiple surface options (thin modules)</a:t>
            </a:r>
          </a:p>
          <a:p>
            <a:r>
              <a:rPr lang="en-US" dirty="0" smtClean="0"/>
              <a:t>6-11% efficiency with a maximum of 21%</a:t>
            </a:r>
          </a:p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1371600" y="1524000"/>
            <a:ext cx="3657600" cy="46634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Crystalline</a:t>
            </a:r>
          </a:p>
          <a:p>
            <a:r>
              <a:rPr lang="en-US" dirty="0" smtClean="0"/>
              <a:t>Proven Technology</a:t>
            </a:r>
          </a:p>
          <a:p>
            <a:r>
              <a:rPr lang="en-US" dirty="0" smtClean="0"/>
              <a:t>Costly to manufacture</a:t>
            </a:r>
          </a:p>
          <a:p>
            <a:r>
              <a:rPr lang="en-US" dirty="0" smtClean="0"/>
              <a:t>Wafers are thick and bulky</a:t>
            </a:r>
          </a:p>
          <a:p>
            <a:r>
              <a:rPr lang="en-US" dirty="0" smtClean="0"/>
              <a:t>15-20% efficiency with a maximum of 30%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GSE 30W 12V Thin Film Solar Panel 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587376" cy="4282440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Maximum power: 30W</a:t>
            </a:r>
          </a:p>
          <a:p>
            <a:r>
              <a:rPr lang="en-US" sz="2800" dirty="0" smtClean="0"/>
              <a:t>Current at Operating Voltage: 1.7A</a:t>
            </a:r>
          </a:p>
          <a:p>
            <a:r>
              <a:rPr lang="en-US" sz="2800" dirty="0" smtClean="0"/>
              <a:t>Operating Voltage: 17.5V</a:t>
            </a:r>
          </a:p>
          <a:p>
            <a:r>
              <a:rPr lang="en-US" sz="2800" dirty="0" smtClean="0"/>
              <a:t>Temperature Coefficient for Power: -0.5% / °C</a:t>
            </a:r>
          </a:p>
          <a:p>
            <a:r>
              <a:rPr lang="en-US" sz="2800" dirty="0" smtClean="0"/>
              <a:t>Temperature Coefficient for Voltage: -0.5% / °C</a:t>
            </a:r>
          </a:p>
          <a:p>
            <a:r>
              <a:rPr lang="en-US" sz="2800" dirty="0" smtClean="0"/>
              <a:t>Cost $179.99</a:t>
            </a:r>
          </a:p>
          <a:p>
            <a:endParaRPr lang="en-US" dirty="0"/>
          </a:p>
        </p:txBody>
      </p:sp>
      <p:pic>
        <p:nvPicPr>
          <p:cNvPr id="7" name="Content Placeholder 6" descr="dimensions of solar pane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752600"/>
            <a:ext cx="4114800" cy="37308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GSE 30W 12V Thin Film Solar Panel</a:t>
            </a:r>
            <a:r>
              <a:rPr lang="en-US" sz="4800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2133600"/>
            <a:ext cx="3212592" cy="405384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High power output at higher temperatures.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At </a:t>
            </a:r>
            <a:r>
              <a:rPr lang="en-US" dirty="0" smtClean="0">
                <a:cs typeface="Arial" charset="0"/>
              </a:rPr>
              <a:t>77°F, power output is 30.63W, versus 26.25W at 144°F.</a:t>
            </a:r>
          </a:p>
          <a:p>
            <a:pPr>
              <a:lnSpc>
                <a:spcPct val="90000"/>
              </a:lnSpc>
            </a:pPr>
            <a:endParaRPr lang="en-US" dirty="0" smtClean="0">
              <a:cs typeface="Arial" charset="0"/>
            </a:endParaRPr>
          </a:p>
          <a:p>
            <a:endParaRPr lang="en-US" dirty="0"/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676400"/>
            <a:ext cx="3878596" cy="3352800"/>
          </a:xfrm>
          <a:noFill/>
          <a:ln/>
        </p:spPr>
      </p:pic>
      <p:sp>
        <p:nvSpPr>
          <p:cNvPr id="6" name="Rectangle 10"/>
          <p:cNvSpPr txBox="1">
            <a:spLocks noChangeArrowheads="1"/>
          </p:cNvSpPr>
          <p:nvPr/>
        </p:nvSpPr>
        <p:spPr>
          <a:xfrm>
            <a:off x="4800600" y="5181600"/>
            <a:ext cx="4038600" cy="609600"/>
          </a:xfrm>
          <a:prstGeom prst="rect">
            <a:avLst/>
          </a:prstGeom>
        </p:spPr>
        <p:txBody>
          <a:bodyPr/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I-V Curve for GSE Solar 30W Thin Film Solar Panel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1080</TotalTime>
  <Words>1130</Words>
  <Application>Microsoft Office PowerPoint</Application>
  <PresentationFormat>On-screen Show (4:3)</PresentationFormat>
  <Paragraphs>214</Paragraphs>
  <Slides>41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Solstice</vt:lpstr>
      <vt:lpstr>Equation</vt:lpstr>
      <vt:lpstr>Low Concentration Thin Films with Solar Tracking</vt:lpstr>
      <vt:lpstr>Goals and Objectives</vt:lpstr>
      <vt:lpstr>To meet these objectives…</vt:lpstr>
      <vt:lpstr>Specifications</vt:lpstr>
      <vt:lpstr>Project Block Diagram</vt:lpstr>
      <vt:lpstr>Solar Panels, Tracking and Collection</vt:lpstr>
      <vt:lpstr>Thin Film PV vs. Crystalline Silicon PV</vt:lpstr>
      <vt:lpstr>GSE 30W 12V Thin Film Solar Panel </vt:lpstr>
      <vt:lpstr>GSE 30W 12V Thin Film Solar Panel </vt:lpstr>
      <vt:lpstr>Solar Tracking Motor and Sensors</vt:lpstr>
      <vt:lpstr>Solar Tracker Schematic</vt:lpstr>
      <vt:lpstr>Solar Collector</vt:lpstr>
      <vt:lpstr>DC/DC Converter</vt:lpstr>
      <vt:lpstr>DC/DC Converter Goals and Specifications</vt:lpstr>
      <vt:lpstr>DC/DC Converter Main Lines</vt:lpstr>
      <vt:lpstr>Components Used in Main Lines</vt:lpstr>
      <vt:lpstr>Battery Selection</vt:lpstr>
      <vt:lpstr>DC/DC Converter</vt:lpstr>
      <vt:lpstr>Components Used In Relay Logic</vt:lpstr>
      <vt:lpstr>Relay Driver + Logic Outcomes</vt:lpstr>
      <vt:lpstr>DC/DC Converter Main Lines</vt:lpstr>
      <vt:lpstr>Power Systems</vt:lpstr>
      <vt:lpstr>Power Systems Goals and Specifications</vt:lpstr>
      <vt:lpstr>Power Supply Schematic</vt:lpstr>
      <vt:lpstr>Inverter</vt:lpstr>
      <vt:lpstr>Data Collection and Storage Hardware</vt:lpstr>
      <vt:lpstr>Panel V, I and T Sensors</vt:lpstr>
      <vt:lpstr>PIC32MX795F12L Ethernet Starter Kit</vt:lpstr>
      <vt:lpstr>I/O Expansion Board</vt:lpstr>
      <vt:lpstr>Data Storage Program Flowchart</vt:lpstr>
      <vt:lpstr>Data Transmission and User Interface</vt:lpstr>
      <vt:lpstr>1mW Xbee Chip Antenna</vt:lpstr>
      <vt:lpstr>XBee Explorer USB</vt:lpstr>
      <vt:lpstr>Schematic of XBee Explorer USB</vt:lpstr>
      <vt:lpstr>X-CTU Utility</vt:lpstr>
      <vt:lpstr>User Interface</vt:lpstr>
      <vt:lpstr>Slide 37</vt:lpstr>
      <vt:lpstr>General Architecture</vt:lpstr>
      <vt:lpstr>Graphs</vt:lpstr>
      <vt:lpstr>Budget and Project Status</vt:lpstr>
      <vt:lpstr>Budget Breakdown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 Concentration Thin Films with Solar Tracking</dc:title>
  <dc:creator>Jesse</dc:creator>
  <cp:lastModifiedBy>Jesse</cp:lastModifiedBy>
  <cp:revision>105</cp:revision>
  <dcterms:created xsi:type="dcterms:W3CDTF">2011-01-31T17:31:17Z</dcterms:created>
  <dcterms:modified xsi:type="dcterms:W3CDTF">2011-04-29T15:39:06Z</dcterms:modified>
</cp:coreProperties>
</file>